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73" r:id="rId5"/>
    <p:sldId id="272" r:id="rId6"/>
    <p:sldId id="258" r:id="rId7"/>
    <p:sldId id="263" r:id="rId8"/>
    <p:sldId id="259" r:id="rId9"/>
    <p:sldId id="260" r:id="rId10"/>
    <p:sldId id="261" r:id="rId11"/>
    <p:sldId id="264" r:id="rId12"/>
    <p:sldId id="265" r:id="rId13"/>
    <p:sldId id="268" r:id="rId14"/>
    <p:sldId id="271" r:id="rId15"/>
    <p:sldId id="266" r:id="rId16"/>
    <p:sldId id="270" r:id="rId17"/>
    <p:sldId id="269" r:id="rId18"/>
    <p:sldId id="267" r:id="rId1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C9A36-BE6C-4D4C-B3F8-77F9D72111FD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5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7EC2C-E1E0-4173-8464-8E232E60F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DA8D5-435E-42E8-ABE6-3D53FF550D8D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11B25-B89F-4188-8013-44FD221A50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EFA74-1037-41E3-84CB-AC6E55369094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C95C9-DE80-40BB-AB58-3CAAAE7604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2E501-E312-408F-8214-42F9AD1B25C1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0944F-66EF-43F6-909C-CF1B773AEE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1ED70-ED4D-4F64-AE5C-A980DC20E8B9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8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7A3EA-D21A-43F4-87F2-27B87E9304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20B5D-7739-41EC-922E-12DFEDCF94E6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4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CBD9F-C37A-488D-A164-12FC0664D5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4B90D-F242-42DF-BD82-1F665A08C30A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29DAE-5263-400E-BC74-4727AD1B24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9F46D-6DF7-459B-AF37-9BCDB27A5541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C0D7F-EA4E-4FF7-B8D3-09A7666256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gner et arrondir un rectangle à un seul coin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riangle rect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7DE22-FA30-4539-A6A9-5EB908F2C3E8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D4FAE-B5EC-4F06-A97B-E484B674A5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1D316-CB36-4196-B0B3-F0D08F4C6B81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37C1B-9081-4A96-A2F1-925F34ADAE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BE604-78C1-48F0-9973-C2BA1C40F127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A7C35-604D-43C4-BC3C-E54AA481E2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9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704C42-C90F-43D4-B83B-B3D878550B0B}" type="datetimeFigureOut">
              <a:rPr lang="fr-FR"/>
              <a:pPr>
                <a:defRPr/>
              </a:pPr>
              <a:t>08/03/2021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C2332-83EF-4ED1-A400-758229D4FC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grpSp>
        <p:nvGrpSpPr>
          <p:cNvPr id="1033" name="Grou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4" r:id="rId2"/>
    <p:sldLayoutId id="2147483673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4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hristophe.vrilleaud.perso.sfr.f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764704"/>
            <a:ext cx="8388424" cy="1470025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dirty="0" smtClean="0"/>
              <a:t>Comment franchir un obstacle?</a:t>
            </a:r>
            <a:endParaRPr lang="fr-FR" dirty="0"/>
          </a:p>
        </p:txBody>
      </p:sp>
      <p:sp>
        <p:nvSpPr>
          <p:cNvPr id="13314" name="Sous-titre 2"/>
          <p:cNvSpPr>
            <a:spLocks noGrp="1"/>
          </p:cNvSpPr>
          <p:nvPr>
            <p:ph type="subTitle" idx="1"/>
          </p:nvPr>
        </p:nvSpPr>
        <p:spPr>
          <a:xfrm>
            <a:off x="611188" y="3068638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fr-FR" sz="4400" smtClean="0"/>
              <a:t>Réalisation d’une maquette de pont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750" y="981075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 smtClean="0"/>
              <a:t>Rappel : les différentes structures de ponts pour rigidifier le tablier</a:t>
            </a:r>
            <a:endParaRPr lang="fr-FR" dirty="0"/>
          </a:p>
        </p:txBody>
      </p:sp>
      <p:pic>
        <p:nvPicPr>
          <p:cNvPr id="14338" name="Image 3" descr="BE-PONA Réca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2420938"/>
            <a:ext cx="6826250" cy="345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Rappel: les formes</a:t>
            </a:r>
          </a:p>
        </p:txBody>
      </p:sp>
      <p:sp>
        <p:nvSpPr>
          <p:cNvPr id="15362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fr-FR" smtClean="0"/>
              <a:t>   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900113" y="4005263"/>
            <a:ext cx="0" cy="503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2771775" y="4005263"/>
            <a:ext cx="0" cy="503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900113" y="4508500"/>
            <a:ext cx="18716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H="1">
            <a:off x="900113" y="2779713"/>
            <a:ext cx="18716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5651500" y="4076700"/>
            <a:ext cx="0" cy="503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7524750" y="4076700"/>
            <a:ext cx="0" cy="503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H="1">
            <a:off x="5651500" y="4579938"/>
            <a:ext cx="1873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lèche droite 22"/>
          <p:cNvSpPr/>
          <p:nvPr/>
        </p:nvSpPr>
        <p:spPr>
          <a:xfrm>
            <a:off x="3492500" y="3429000"/>
            <a:ext cx="1439863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371" name="ZoneTexte 23"/>
          <p:cNvSpPr txBox="1">
            <a:spLocks noChangeArrowheads="1"/>
          </p:cNvSpPr>
          <p:nvPr/>
        </p:nvSpPr>
        <p:spPr bwMode="auto">
          <a:xfrm>
            <a:off x="3635375" y="2708275"/>
            <a:ext cx="115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Constantia" pitchFamily="18" charset="0"/>
              </a:rPr>
              <a:t>Mise en </a:t>
            </a:r>
          </a:p>
          <a:p>
            <a:pPr algn="ctr"/>
            <a:r>
              <a:rPr lang="fr-FR">
                <a:latin typeface="Constantia" pitchFamily="18" charset="0"/>
              </a:rPr>
              <a:t>charge</a:t>
            </a:r>
          </a:p>
        </p:txBody>
      </p:sp>
      <p:grpSp>
        <p:nvGrpSpPr>
          <p:cNvPr id="2" name="Groupe 26"/>
          <p:cNvGrpSpPr>
            <a:grpSpLocks/>
          </p:cNvGrpSpPr>
          <p:nvPr/>
        </p:nvGrpSpPr>
        <p:grpSpPr bwMode="auto">
          <a:xfrm flipV="1">
            <a:off x="5580063" y="2492375"/>
            <a:ext cx="1944687" cy="431800"/>
            <a:chOff x="5580112" y="3933056"/>
            <a:chExt cx="1944216" cy="432048"/>
          </a:xfrm>
        </p:grpSpPr>
        <p:sp>
          <p:nvSpPr>
            <p:cNvPr id="25" name="Arc 24"/>
            <p:cNvSpPr/>
            <p:nvPr/>
          </p:nvSpPr>
          <p:spPr>
            <a:xfrm>
              <a:off x="5580112" y="3933056"/>
              <a:ext cx="1872796" cy="43204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6" name="Arc 25"/>
            <p:cNvSpPr/>
            <p:nvPr/>
          </p:nvSpPr>
          <p:spPr>
            <a:xfrm flipH="1">
              <a:off x="5651532" y="3933056"/>
              <a:ext cx="1872796" cy="43204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8" name="Rectangle 27"/>
          <p:cNvSpPr/>
          <p:nvPr/>
        </p:nvSpPr>
        <p:spPr>
          <a:xfrm>
            <a:off x="6227763" y="2636838"/>
            <a:ext cx="576262" cy="28733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6300788" y="4292600"/>
            <a:ext cx="574675" cy="28733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375" name="ZoneTexte 29"/>
          <p:cNvSpPr txBox="1">
            <a:spLocks noChangeArrowheads="1"/>
          </p:cNvSpPr>
          <p:nvPr/>
        </p:nvSpPr>
        <p:spPr bwMode="auto">
          <a:xfrm>
            <a:off x="6156325" y="2060575"/>
            <a:ext cx="1008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onstantia" pitchFamily="18" charset="0"/>
              </a:rPr>
              <a:t>charge</a:t>
            </a:r>
          </a:p>
        </p:txBody>
      </p:sp>
      <p:sp>
        <p:nvSpPr>
          <p:cNvPr id="15376" name="ZoneTexte 30"/>
          <p:cNvSpPr txBox="1">
            <a:spLocks noChangeArrowheads="1"/>
          </p:cNvSpPr>
          <p:nvPr/>
        </p:nvSpPr>
        <p:spPr bwMode="auto">
          <a:xfrm>
            <a:off x="6227763" y="3787775"/>
            <a:ext cx="1008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onstantia" pitchFamily="18" charset="0"/>
              </a:rPr>
              <a:t>charge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79388" y="5589588"/>
            <a:ext cx="84963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800">
                <a:solidFill>
                  <a:srgbClr val="FF0000"/>
                </a:solidFill>
              </a:rPr>
              <a:t>Une feuille de papier pliée en U est moins flexible qu’une feuille de papier non pliée!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5371" grpId="0"/>
      <p:bldP spid="28" grpId="0" animBg="1"/>
      <p:bldP spid="29" grpId="0" animBg="1"/>
      <p:bldP spid="15375" grpId="0"/>
      <p:bldP spid="15376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re 1"/>
          <p:cNvSpPr>
            <a:spLocks noGrp="1"/>
          </p:cNvSpPr>
          <p:nvPr>
            <p:ph type="title"/>
          </p:nvPr>
        </p:nvSpPr>
        <p:spPr>
          <a:xfrm>
            <a:off x="107950" y="704850"/>
            <a:ext cx="9144000" cy="1068388"/>
          </a:xfrm>
        </p:spPr>
        <p:txBody>
          <a:bodyPr/>
          <a:lstStyle/>
          <a:p>
            <a:pPr eaLnBrk="1" hangingPunct="1"/>
            <a:r>
              <a:rPr lang="fr-FR" smtClean="0"/>
              <a:t>Rappel: l’assemblage des éléments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79388" y="5589588"/>
            <a:ext cx="84963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800">
                <a:solidFill>
                  <a:srgbClr val="FF0000"/>
                </a:solidFill>
              </a:rPr>
              <a:t>Un seul assemblage élémentaire simple s'avère très stable en compression et traction: le triangle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3141663"/>
            <a:ext cx="224790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00113" y="2852738"/>
            <a:ext cx="1317625" cy="1757362"/>
          </a:xfrm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2924175"/>
            <a:ext cx="2203450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Rappel: les matériaux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t="20203"/>
          <a:stretch>
            <a:fillRect/>
          </a:stretch>
        </p:blipFill>
        <p:spPr bwMode="auto">
          <a:xfrm>
            <a:off x="179388" y="3933825"/>
            <a:ext cx="858996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26"/>
          <p:cNvSpPr>
            <a:spLocks noChangeArrowheads="1"/>
          </p:cNvSpPr>
          <p:nvPr/>
        </p:nvSpPr>
        <p:spPr bwMode="auto">
          <a:xfrm>
            <a:off x="395288" y="2276475"/>
            <a:ext cx="77771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FF0000"/>
                </a:solidFill>
              </a:rPr>
              <a:t>Soumis à un même effort des matériaux différents ne subissent pas la même déformation. </a:t>
            </a:r>
          </a:p>
          <a:p>
            <a:endParaRPr lang="fr-FR" b="1" i="1">
              <a:solidFill>
                <a:srgbClr val="FF0000"/>
              </a:solidFill>
            </a:endParaRPr>
          </a:p>
          <a:p>
            <a:r>
              <a:rPr lang="fr-FR" i="1" u="sng"/>
              <a:t>Exemple pour la Flexion :</a:t>
            </a:r>
            <a:endParaRPr lang="fr-FR" u="sng"/>
          </a:p>
        </p:txBody>
      </p:sp>
      <p:sp>
        <p:nvSpPr>
          <p:cNvPr id="30" name="ZoneTexte 29"/>
          <p:cNvSpPr txBox="1">
            <a:spLocks noChangeArrowheads="1"/>
          </p:cNvSpPr>
          <p:nvPr/>
        </p:nvSpPr>
        <p:spPr bwMode="auto">
          <a:xfrm>
            <a:off x="755650" y="5732463"/>
            <a:ext cx="77041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/>
              <a:t>Dans le projet, utilisation autorisée que d’un seul et même matériau: le papier!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u="sng" smtClean="0"/>
              <a:t>Cahier des charges:</a:t>
            </a:r>
          </a:p>
        </p:txBody>
      </p:sp>
      <p:sp>
        <p:nvSpPr>
          <p:cNvPr id="18434" name="Espace réservé du contenu 2"/>
          <p:cNvSpPr>
            <a:spLocks noGrp="1"/>
          </p:cNvSpPr>
          <p:nvPr>
            <p:ph idx="1"/>
          </p:nvPr>
        </p:nvSpPr>
        <p:spPr>
          <a:xfrm>
            <a:off x="468313" y="2205038"/>
            <a:ext cx="8229600" cy="43894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fr-FR" smtClean="0"/>
              <a:t>   Réaliser avec des </a:t>
            </a:r>
            <a:r>
              <a:rPr lang="fr-FR" smtClean="0">
                <a:solidFill>
                  <a:srgbClr val="FF0000"/>
                </a:solidFill>
              </a:rPr>
              <a:t>feuilles de papier A4 (21 cm et 29,7cm)</a:t>
            </a:r>
            <a:r>
              <a:rPr lang="fr-FR" smtClean="0"/>
              <a:t> des structures permettant de rigidifier un </a:t>
            </a:r>
            <a:r>
              <a:rPr lang="fr-FR" smtClean="0">
                <a:solidFill>
                  <a:srgbClr val="FF0000"/>
                </a:solidFill>
              </a:rPr>
              <a:t>tablier en papier (largeur 11 cm et longueur 29,7cm)</a:t>
            </a:r>
            <a:r>
              <a:rPr lang="fr-FR" smtClean="0"/>
              <a:t> permettant le passage d’objets entre </a:t>
            </a:r>
            <a:r>
              <a:rPr lang="fr-FR" smtClean="0">
                <a:solidFill>
                  <a:srgbClr val="FF0000"/>
                </a:solidFill>
              </a:rPr>
              <a:t>deux tables éloignées de 20 cm</a:t>
            </a:r>
            <a:r>
              <a:rPr lang="fr-FR" smtClean="0"/>
              <a:t>. Vous avez à disposition des </a:t>
            </a:r>
            <a:r>
              <a:rPr lang="fr-FR" smtClean="0">
                <a:solidFill>
                  <a:srgbClr val="FF0000"/>
                </a:solidFill>
              </a:rPr>
              <a:t>feuilles A4 21 cm x 29,7cm (30 maxi), du scotch, de la colle et une agrafeuse</a:t>
            </a:r>
            <a:r>
              <a:rPr lang="fr-FR" smtClean="0"/>
              <a:t>.</a:t>
            </a:r>
          </a:p>
          <a:p>
            <a:pPr eaLnBrk="1" hangingPunct="1">
              <a:buFont typeface="Wingdings 2" pitchFamily="18" charset="2"/>
              <a:buNone/>
            </a:pPr>
            <a:endParaRPr lang="fr-FR" smtClean="0"/>
          </a:p>
          <a:p>
            <a:pPr eaLnBrk="1" hangingPunct="1">
              <a:buFont typeface="Wingdings 2" pitchFamily="18" charset="2"/>
              <a:buNone/>
            </a:pPr>
            <a:r>
              <a:rPr lang="fr-FR" smtClean="0"/>
              <a:t>   Vous devrez aussi réaliser un diaporama présentant votre travail (maquette du diaporama disponible sur le site : </a:t>
            </a:r>
            <a:r>
              <a:rPr lang="fr-FR" smtClean="0">
                <a:solidFill>
                  <a:srgbClr val="0000FF"/>
                </a:solidFill>
                <a:hlinkClick r:id="rId2"/>
              </a:rPr>
              <a:t>http://christophe.vrilleaud.perso.sfr.fr</a:t>
            </a:r>
            <a:r>
              <a:rPr lang="fr-FR" smtClean="0"/>
              <a:t>).</a:t>
            </a:r>
          </a:p>
          <a:p>
            <a:pPr eaLnBrk="1" hangingPunct="1">
              <a:buFont typeface="Wingdings 2" pitchFamily="18" charset="2"/>
              <a:buNone/>
            </a:pPr>
            <a:endParaRPr lang="fr-FR" smtClean="0"/>
          </a:p>
          <a:p>
            <a:pPr eaLnBrk="1" hangingPunct="1">
              <a:buFont typeface="Wingdings 2" pitchFamily="18" charset="2"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2636838"/>
            <a:ext cx="4751388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itre 1"/>
          <p:cNvSpPr>
            <a:spLocks/>
          </p:cNvSpPr>
          <p:nvPr/>
        </p:nvSpPr>
        <p:spPr bwMode="auto">
          <a:xfrm>
            <a:off x="468313" y="9810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r>
              <a:rPr lang="fr-FR" sz="5000" u="sng">
                <a:solidFill>
                  <a:schemeClr val="tx2"/>
                </a:solidFill>
                <a:latin typeface="Calibri" pitchFamily="34" charset="0"/>
              </a:rPr>
              <a:t>Appropriation du cahier des charges:</a:t>
            </a:r>
          </a:p>
        </p:txBody>
      </p:sp>
      <p:sp>
        <p:nvSpPr>
          <p:cNvPr id="19459" name="Espace réservé du contenu 2"/>
          <p:cNvSpPr>
            <a:spLocks/>
          </p:cNvSpPr>
          <p:nvPr/>
        </p:nvSpPr>
        <p:spPr bwMode="auto">
          <a:xfrm>
            <a:off x="4932363" y="1484313"/>
            <a:ext cx="4032250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Char char="Ø"/>
            </a:pPr>
            <a:r>
              <a:rPr lang="fr-FR" sz="2600">
                <a:solidFill>
                  <a:srgbClr val="FF0000"/>
                </a:solidFill>
                <a:latin typeface="Constantia" pitchFamily="18" charset="0"/>
              </a:rPr>
              <a:t>   les feuilles sont celles données par le professeur (80gr/m</a:t>
            </a:r>
            <a:r>
              <a:rPr lang="fr-FR" sz="2600" baseline="30000">
                <a:solidFill>
                  <a:srgbClr val="FF0000"/>
                </a:solidFill>
                <a:latin typeface="Constantia" pitchFamily="18" charset="0"/>
              </a:rPr>
              <a:t>2</a:t>
            </a:r>
            <a:r>
              <a:rPr lang="fr-FR" sz="2600">
                <a:solidFill>
                  <a:srgbClr val="FF0000"/>
                </a:solidFill>
                <a:latin typeface="Constantia" pitchFamily="18" charset="0"/>
              </a:rPr>
              <a:t>)</a:t>
            </a:r>
          </a:p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Char char="Ø"/>
            </a:pPr>
            <a:r>
              <a:rPr lang="fr-FR" sz="2600">
                <a:solidFill>
                  <a:srgbClr val="FF0000"/>
                </a:solidFill>
                <a:latin typeface="Constantia" pitchFamily="18" charset="0"/>
              </a:rPr>
              <a:t>   il est interdit de fixer le pont sur les tables</a:t>
            </a:r>
          </a:p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Char char="Ø"/>
            </a:pPr>
            <a:r>
              <a:rPr lang="fr-FR" sz="2600">
                <a:solidFill>
                  <a:srgbClr val="FF0000"/>
                </a:solidFill>
                <a:latin typeface="Constantia" pitchFamily="18" charset="0"/>
              </a:rPr>
              <a:t>  le pont est un pont en papier et non en scotch!: le scotch est uniquement utilisé pour l’assemblage</a:t>
            </a:r>
          </a:p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Char char="Ø"/>
            </a:pPr>
            <a:r>
              <a:rPr lang="fr-FR" sz="2600">
                <a:solidFill>
                  <a:srgbClr val="FF0000"/>
                </a:solidFill>
                <a:latin typeface="Constantia" pitchFamily="18" charset="0"/>
              </a:rPr>
              <a:t>  le pont ne doit pas être le résultat de pliages ou roulages aléatoires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u="sng" smtClean="0"/>
              <a:t>Evaluation:</a:t>
            </a:r>
          </a:p>
        </p:txBody>
      </p:sp>
      <p:sp>
        <p:nvSpPr>
          <p:cNvPr id="20482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fr-FR" smtClean="0"/>
              <a:t>   Vous serez évalué sur </a:t>
            </a:r>
          </a:p>
          <a:p>
            <a:pPr eaLnBrk="1" hangingPunct="1"/>
            <a:r>
              <a:rPr lang="fr-FR" smtClean="0"/>
              <a:t>   le respect du cahier des charges, </a:t>
            </a:r>
          </a:p>
          <a:p>
            <a:pPr eaLnBrk="1" hangingPunct="1"/>
            <a:r>
              <a:rPr lang="fr-FR" smtClean="0"/>
              <a:t>   la(es) solution(s) proposé(es), </a:t>
            </a:r>
          </a:p>
          <a:p>
            <a:pPr eaLnBrk="1" hangingPunct="1"/>
            <a:r>
              <a:rPr lang="fr-FR" smtClean="0"/>
              <a:t>   l’esthétisme du pont, </a:t>
            </a:r>
          </a:p>
          <a:p>
            <a:pPr eaLnBrk="1" hangingPunct="1"/>
            <a:r>
              <a:rPr lang="fr-FR" smtClean="0"/>
              <a:t>   la masse maximale qu’il peut supporter,</a:t>
            </a:r>
          </a:p>
          <a:p>
            <a:pPr eaLnBrk="1" hangingPunct="1"/>
            <a:r>
              <a:rPr lang="fr-FR" smtClean="0"/>
              <a:t>   le diaporama </a:t>
            </a:r>
          </a:p>
          <a:p>
            <a:pPr eaLnBrk="1" hangingPunct="1"/>
            <a:r>
              <a:rPr lang="fr-FR" smtClean="0"/>
              <a:t>   la qualité de la présentation orale du projet,</a:t>
            </a:r>
          </a:p>
          <a:p>
            <a:pPr eaLnBrk="1" hangingPunct="1"/>
            <a:r>
              <a:rPr lang="fr-FR" smtClean="0"/>
              <a:t>   le travail personnel dans le groupe.</a:t>
            </a:r>
          </a:p>
          <a:p>
            <a:pPr eaLnBrk="1" hangingPunct="1">
              <a:buFont typeface="Wingdings 2" pitchFamily="18" charset="2"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u="sng" smtClean="0"/>
              <a:t>Planning prévisionnel:</a:t>
            </a:r>
          </a:p>
        </p:txBody>
      </p:sp>
      <p:sp>
        <p:nvSpPr>
          <p:cNvPr id="2150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FR" b="1" smtClean="0"/>
          </a:p>
          <a:p>
            <a:pPr eaLnBrk="1" hangingPunct="1"/>
            <a:r>
              <a:rPr lang="fr-FR" b="1" smtClean="0"/>
              <a:t>3 semaines - 4h00 : tests + recherches de solutions (croquis)</a:t>
            </a:r>
            <a:endParaRPr lang="fr-FR" smtClean="0"/>
          </a:p>
          <a:p>
            <a:pPr eaLnBrk="1" hangingPunct="1">
              <a:buFont typeface="Wingdings 2" pitchFamily="18" charset="2"/>
              <a:buNone/>
            </a:pPr>
            <a:r>
              <a:rPr lang="fr-FR" b="1" smtClean="0"/>
              <a:t> </a:t>
            </a:r>
            <a:endParaRPr lang="fr-FR" smtClean="0"/>
          </a:p>
          <a:p>
            <a:pPr eaLnBrk="1" hangingPunct="1"/>
            <a:r>
              <a:rPr lang="fr-FR" b="1" smtClean="0"/>
              <a:t>3 semaines - 4h00 : conception du pont + préparation diaporama (</a:t>
            </a:r>
            <a:r>
              <a:rPr lang="fr-FR" b="1" smtClean="0">
                <a:solidFill>
                  <a:srgbClr val="FF0000"/>
                </a:solidFill>
              </a:rPr>
              <a:t>ramener votre tablette</a:t>
            </a:r>
            <a:r>
              <a:rPr lang="fr-FR" b="1" smtClean="0"/>
              <a:t>)</a:t>
            </a:r>
            <a:endParaRPr lang="fr-FR" smtClean="0"/>
          </a:p>
          <a:p>
            <a:pPr eaLnBrk="1" hangingPunct="1">
              <a:buFont typeface="Wingdings 2" pitchFamily="18" charset="2"/>
              <a:buNone/>
            </a:pPr>
            <a:r>
              <a:rPr lang="fr-FR" b="1" smtClean="0"/>
              <a:t> </a:t>
            </a:r>
            <a:endParaRPr lang="fr-FR" smtClean="0"/>
          </a:p>
          <a:p>
            <a:pPr eaLnBrk="1" hangingPunct="1"/>
            <a:r>
              <a:rPr lang="fr-FR" b="1" smtClean="0"/>
              <a:t>2 séances - 2h : oral : présentation du projet par groupe (5 à 10 min) à l’aide du diaporama et du pont réalisé</a:t>
            </a:r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650" y="27813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 smtClean="0"/>
              <a:t>A vous de jouer …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Serez vous prêt à battre le record qui est de 5kg?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Séance 1: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539750" y="2468563"/>
            <a:ext cx="8229600" cy="4389437"/>
          </a:xfrm>
        </p:spPr>
        <p:txBody>
          <a:bodyPr/>
          <a:lstStyle/>
          <a:p>
            <a:pPr eaLnBrk="1" hangingPunct="1"/>
            <a:r>
              <a:rPr lang="fr-FR" smtClean="0"/>
              <a:t>Appropriation du cahier des charges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Tests des structures données (gros rouleau, rouleau serré et poutre) - Conclusions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Propositions de solutions : croquis (sous différentes vues), légende, dimensions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Séance 2:</a:t>
            </a:r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>
          <a:xfrm>
            <a:off x="539750" y="2468563"/>
            <a:ext cx="8229600" cy="4389437"/>
          </a:xfrm>
        </p:spPr>
        <p:txBody>
          <a:bodyPr/>
          <a:lstStyle/>
          <a:p>
            <a:pPr eaLnBrk="1" hangingPunct="1"/>
            <a:r>
              <a:rPr lang="fr-FR" smtClean="0"/>
              <a:t>Recherche et tests de solutions - Conclusions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Propositions de solutions : croquis (sous différentes vues), légende, dimensions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Séance 3: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>
          <a:xfrm>
            <a:off x="539750" y="2468563"/>
            <a:ext cx="8229600" cy="4389437"/>
          </a:xfrm>
        </p:spPr>
        <p:txBody>
          <a:bodyPr/>
          <a:lstStyle/>
          <a:p>
            <a:pPr eaLnBrk="1" hangingPunct="1"/>
            <a:r>
              <a:rPr lang="fr-FR" smtClean="0"/>
              <a:t>Recherche et tests de solutions - Conclusions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Propositions de solutions : croquis (sous différentes vues), légende, dimensions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Définition d’une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Séance 4:</a:t>
            </a:r>
          </a:p>
        </p:txBody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>
          <a:xfrm>
            <a:off x="539750" y="2468563"/>
            <a:ext cx="8229600" cy="4389437"/>
          </a:xfrm>
        </p:spPr>
        <p:txBody>
          <a:bodyPr/>
          <a:lstStyle/>
          <a:p>
            <a:pPr eaLnBrk="1" hangingPunct="1"/>
            <a:r>
              <a:rPr lang="fr-FR" smtClean="0"/>
              <a:t>Tests de solutions - Conclusions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Propositions de solutions : croquis (sous différentes vues), légende, dimensions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Définition d’une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Séance 5: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>
          <a:xfrm>
            <a:off x="539750" y="2468563"/>
            <a:ext cx="8229600" cy="4389437"/>
          </a:xfrm>
        </p:spPr>
        <p:txBody>
          <a:bodyPr/>
          <a:lstStyle/>
          <a:p>
            <a:pPr eaLnBrk="1" hangingPunct="1"/>
            <a:r>
              <a:rPr lang="fr-FR" smtClean="0"/>
              <a:t>Réalisation de la solution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Tests et modifications - Conclusions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Réalisation du diaporama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Séance 6:</a:t>
            </a:r>
          </a:p>
        </p:txBody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>
          <a:xfrm>
            <a:off x="539750" y="2468563"/>
            <a:ext cx="8229600" cy="4389437"/>
          </a:xfrm>
        </p:spPr>
        <p:txBody>
          <a:bodyPr/>
          <a:lstStyle/>
          <a:p>
            <a:pPr eaLnBrk="1" hangingPunct="1"/>
            <a:r>
              <a:rPr lang="fr-FR" smtClean="0"/>
              <a:t>Réalisation de la solution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Tests et modifications - Conclusions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Réalisation du diaporama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Séance 7: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>
          <a:xfrm>
            <a:off x="539750" y="2468563"/>
            <a:ext cx="8229600" cy="4389437"/>
          </a:xfrm>
        </p:spPr>
        <p:txBody>
          <a:bodyPr/>
          <a:lstStyle/>
          <a:p>
            <a:pPr eaLnBrk="1" hangingPunct="1"/>
            <a:r>
              <a:rPr lang="fr-FR" smtClean="0"/>
              <a:t>Réalisation de la solution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Tests et modifications - Conclusions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Réalisation du diaporama</a:t>
            </a:r>
          </a:p>
          <a:p>
            <a:pPr eaLnBrk="1" hangingPunct="1"/>
            <a:endParaRPr lang="fr-FR" smtClean="0"/>
          </a:p>
          <a:p>
            <a:pPr eaLnBrk="1" hangingPunct="1"/>
            <a:r>
              <a:rPr lang="fr-FR" smtClean="0"/>
              <a:t>Entrainement 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Séance 8:</a:t>
            </a:r>
          </a:p>
        </p:txBody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>
          <a:xfrm>
            <a:off x="539750" y="2468563"/>
            <a:ext cx="8229600" cy="4389437"/>
          </a:xfrm>
        </p:spPr>
        <p:txBody>
          <a:bodyPr/>
          <a:lstStyle/>
          <a:p>
            <a:pPr eaLnBrk="1" hangingPunct="1"/>
            <a:r>
              <a:rPr lang="fr-FR" smtClean="0"/>
              <a:t>Présentation du projet (diaporama – pont)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456</TotalTime>
  <Words>451</Words>
  <Application>Microsoft Office PowerPoint</Application>
  <PresentationFormat>Affichage à l'écran (4:3)</PresentationFormat>
  <Paragraphs>86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Modèle de conception</vt:lpstr>
      </vt:variant>
      <vt:variant>
        <vt:i4>4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Constantia</vt:lpstr>
      <vt:lpstr>Wingdings 2</vt:lpstr>
      <vt:lpstr>Wingdings</vt:lpstr>
      <vt:lpstr>Débit</vt:lpstr>
      <vt:lpstr>Débit</vt:lpstr>
      <vt:lpstr>Débit</vt:lpstr>
      <vt:lpstr>Débit</vt:lpstr>
      <vt:lpstr>Diapositive 1</vt:lpstr>
      <vt:lpstr>Rappel : les différentes structures de ponts pour rigidifier le tablier</vt:lpstr>
      <vt:lpstr>Rappel: les formes</vt:lpstr>
      <vt:lpstr>Rappel: l’assemblage des éléments</vt:lpstr>
      <vt:lpstr>Rappel: les matériaux</vt:lpstr>
      <vt:lpstr>Cahier des charges:</vt:lpstr>
      <vt:lpstr>Diapositive 7</vt:lpstr>
      <vt:lpstr>Evaluation:</vt:lpstr>
      <vt:lpstr>Planning prévisionnel:</vt:lpstr>
      <vt:lpstr>A vous de jouer …  Serez vous prêt à battre le record qui est de 5kg? </vt:lpstr>
      <vt:lpstr>Séance 1:</vt:lpstr>
      <vt:lpstr>Séance 2:</vt:lpstr>
      <vt:lpstr>Séance 3:</vt:lpstr>
      <vt:lpstr>Séance 4:</vt:lpstr>
      <vt:lpstr>Séance 5:</vt:lpstr>
      <vt:lpstr>Séance 6:</vt:lpstr>
      <vt:lpstr>Séance 7:</vt:lpstr>
      <vt:lpstr>Séance 8: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franchir un obstacle?</dc:title>
  <dc:creator>christophe vrilleaud</dc:creator>
  <cp:lastModifiedBy>new</cp:lastModifiedBy>
  <cp:revision>31</cp:revision>
  <dcterms:created xsi:type="dcterms:W3CDTF">2016-01-26T07:02:04Z</dcterms:created>
  <dcterms:modified xsi:type="dcterms:W3CDTF">2021-03-08T10:37:41Z</dcterms:modified>
</cp:coreProperties>
</file>